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89" r:id="rId3"/>
    <p:sldId id="290" r:id="rId4"/>
    <p:sldId id="291" r:id="rId5"/>
    <p:sldId id="268" r:id="rId6"/>
    <p:sldId id="260" r:id="rId7"/>
    <p:sldId id="269" r:id="rId8"/>
    <p:sldId id="261" r:id="rId9"/>
    <p:sldId id="264" r:id="rId10"/>
    <p:sldId id="265" r:id="rId11"/>
    <p:sldId id="270" r:id="rId12"/>
    <p:sldId id="272" r:id="rId13"/>
    <p:sldId id="271" r:id="rId14"/>
    <p:sldId id="273" r:id="rId15"/>
    <p:sldId id="262" r:id="rId16"/>
    <p:sldId id="263" r:id="rId17"/>
    <p:sldId id="274" r:id="rId18"/>
    <p:sldId id="275" r:id="rId19"/>
    <p:sldId id="276" r:id="rId20"/>
    <p:sldId id="277" r:id="rId21"/>
    <p:sldId id="278" r:id="rId22"/>
    <p:sldId id="279" r:id="rId23"/>
    <p:sldId id="257" r:id="rId24"/>
    <p:sldId id="258" r:id="rId25"/>
    <p:sldId id="266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67" r:id="rId35"/>
    <p:sldId id="300" r:id="rId36"/>
    <p:sldId id="259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83F0D1-4E1D-4050-A576-A8AABFEC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0BF06D2-D601-42EE-8410-F64456E55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D4AC60-FCC3-4ADE-97CF-9FD22B0E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2E8-2DEE-4F19-9060-159FF18FA18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49E11-7BDE-496C-9E77-0DC609B5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B2CECB-F48B-432F-A6E5-8E12CF45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EA8-3A3C-45EB-B2F1-663A078E0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85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0C22D-B48C-4DDC-9669-A43588B4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DD9A96-C274-484E-AE91-7B3853A1F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593B12-3CE5-4FE8-BD50-535F0D1F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2E8-2DEE-4F19-9060-159FF18FA18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AEBD6F-0E65-4860-B3CC-ADF24E7D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EFB37D-8FE7-4311-8CA3-4CE3BCC9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EA8-3A3C-45EB-B2F1-663A078E0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00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D31B4C-DE16-41AB-BB66-F1B77327A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A871D95-7073-45A2-89B1-D8EC53C74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62AD83-F3F3-43C9-886E-2BED1982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2E8-2DEE-4F19-9060-159FF18FA18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C7B8EA-2692-4D7A-957B-A7C72070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BD375-D992-488E-99B1-6840A41D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EA8-3A3C-45EB-B2F1-663A078E0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8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5BA03-D36E-40EA-9CF2-16711E60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C08D04-092F-42E4-927C-035268194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1E404A-3434-4DA9-94CF-51BBCFEB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2E8-2DEE-4F19-9060-159FF18FA18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D6BA23-4083-475E-BC29-BFF57C56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F4CE52-BC4C-4DD0-84D3-7081BD8F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EA8-3A3C-45EB-B2F1-663A078E0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85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E7A141-4513-451A-9E0C-4BBE133C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953DF8-A594-4324-B7C7-8295B3F02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73CF74-8EFD-471E-BE1D-07CD07F1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2E8-2DEE-4F19-9060-159FF18FA18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B8D89E-9ACC-4743-BCCE-A754FB91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35F4DB-DE7F-42CF-8488-19E9FC0A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EA8-3A3C-45EB-B2F1-663A078E0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3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F34E3B-B4D3-4BD8-B7EF-B3F3EEE8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21FA30-1F1D-4C6F-B722-B1A2BADD0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37C02A-8CEC-4BDC-8051-0A31EF9D3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F0B306-29E1-4719-A4CA-54BFB43D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2E8-2DEE-4F19-9060-159FF18FA18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3AC20B-0D81-4451-B368-612C9323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188AF6-08EE-454E-9ED5-92EABC64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EA8-3A3C-45EB-B2F1-663A078E0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7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481C8D-455C-416A-9C0C-C0F76AAE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FDD1F-244A-4059-BC99-7CA067D23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3D58A-DB30-43F1-8739-65F033EE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4623AA-14C0-4A7A-A9B0-9D20018A8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8D078BB-4DAF-4B49-8C7B-58F7074D8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5F18A2-1AB0-4DA6-B511-A5AF5E4A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2E8-2DEE-4F19-9060-159FF18FA18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D9E67C-1825-4310-8567-EC577ED3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C3D37-A638-4B11-B7F1-4984674F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EA8-3A3C-45EB-B2F1-663A078E0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44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A83F90-84AB-41EF-A93A-F71B87A1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DBE5FF-B9DA-4621-870D-63A943E2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2E8-2DEE-4F19-9060-159FF18FA18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FA5703-8255-49DA-9661-701B7349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F2BEBD-D7D1-4144-9DC9-C67BC856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EA8-3A3C-45EB-B2F1-663A078E0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73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5664C4-3FF5-48D6-8E95-EE39CD95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2E8-2DEE-4F19-9060-159FF18FA18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C56B94-DAE7-4719-8FF4-5C7AE9F9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C11DC2-A7C9-4448-9D42-6FFEC8E0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EA8-3A3C-45EB-B2F1-663A078E0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32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B8CAC1-EDFD-4F8E-935B-62742F6B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F1EE8C-E3D7-48EB-95EA-77CB8989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754621-F81D-4E5C-94FB-AD0394DCF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F50875-5B80-435B-91C9-68398702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2E8-2DEE-4F19-9060-159FF18FA18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9D9CB4-60C5-4467-B38A-DAB09DE7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4F59EF-E1D8-4D41-8B75-2CA53954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EA8-3A3C-45EB-B2F1-663A078E0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4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112D3-8CCE-4F43-8B79-4EB81377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EDAEE12-DDEF-4B72-B724-F5350F344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69EE85-0C48-4AF7-A9D3-716047681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C02947-EE7E-42D1-9115-C96CE584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2E8-2DEE-4F19-9060-159FF18FA18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8D86CC-2F08-4030-97BE-22B94BC7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389FA3-90B8-4EEB-85B2-0CAC1F2A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EA8-3A3C-45EB-B2F1-663A078E0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77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2B1EFE2-D81D-4AF4-AC6E-FC60A391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E656D8-F84F-4678-8F14-B48B54214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59300C-2E5B-4579-8C19-5640435F7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E52E8-2DEE-4F19-9060-159FF18FA18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6906C5-9A2D-4276-B16D-CC80A536B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03B6BD-B771-4049-96EC-A049527D6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5EA8-3A3C-45EB-B2F1-663A078E02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70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B35D8E6-F959-4B6E-A103-4F8E6DA895C3}"/>
              </a:ext>
            </a:extLst>
          </p:cNvPr>
          <p:cNvSpPr/>
          <p:nvPr/>
        </p:nvSpPr>
        <p:spPr>
          <a:xfrm>
            <a:off x="0" y="1987550"/>
            <a:ext cx="12192000" cy="2717800"/>
          </a:xfrm>
          <a:prstGeom prst="rect">
            <a:avLst/>
          </a:prstGeom>
          <a:solidFill>
            <a:srgbClr val="119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1717A26-A6AD-4480-8DAC-26E477546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新一代</a:t>
            </a:r>
            <a:r>
              <a:rPr lang="en-US" altLang="zh-CN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科研项目模块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DEE58E-48FD-46F2-9AB7-14E338D09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75250"/>
            <a:ext cx="9144000" cy="1655762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科技开发处</a:t>
            </a:r>
            <a:endParaRPr lang="en-US" altLang="zh-CN" dirty="0"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2019-10-30</a:t>
            </a:r>
            <a:endParaRPr lang="zh-CN" altLang="en-US" dirty="0"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171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28356F-C570-402F-8F46-2B42A955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46" y="0"/>
            <a:ext cx="9799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1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1A9037-7207-4273-9C61-2D0D4438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10" y="0"/>
            <a:ext cx="9745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A510B6-46FF-495A-B3F2-456D4B5D1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63" y="0"/>
            <a:ext cx="9701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7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5225A13-DBB4-4B7C-8345-11C9FF7C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15" y="0"/>
            <a:ext cx="9750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2C12FE5-CC1D-4C1A-9B69-E6AE7FCD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84" y="0"/>
            <a:ext cx="9723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96014E-2559-4703-AAA5-7F5D4E93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69A19E-C4FA-4519-B904-77B6BB26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8" y="0"/>
            <a:ext cx="9777012" cy="6858000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1BA655-26C8-4CD5-B692-4C6E33CDE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0" y="4229100"/>
            <a:ext cx="3133724" cy="2014537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预算总额：强制控制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设备费：强制控制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间接费：强制控制</a:t>
            </a:r>
          </a:p>
        </p:txBody>
      </p:sp>
    </p:spTree>
    <p:extLst>
      <p:ext uri="{BB962C8B-B14F-4D97-AF65-F5344CB8AC3E}">
        <p14:creationId xmlns:p14="http://schemas.microsoft.com/office/powerpoint/2010/main" val="233681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426840-298D-4A2F-83D9-F4E62E0D8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18" y="0"/>
            <a:ext cx="9791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2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0CD9B39-E308-4776-90C0-C7CD8DC9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24" y="0"/>
            <a:ext cx="976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F10E0E5-C5DD-42B1-8F21-C46C5E4B0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47" y="0"/>
            <a:ext cx="9741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2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AFF9C4-CBB8-4C64-BA56-712FC3B2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47" y="0"/>
            <a:ext cx="9793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E759B-B679-46B2-9C4A-123B8D15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报告提纲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00674D-5584-495F-9309-03CBB9E4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10515600" cy="296545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zh-CN" altLang="en-US" sz="4400" spc="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新建业务</a:t>
            </a:r>
            <a:endParaRPr lang="en-US" altLang="zh-CN" sz="4400" spc="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zh-CN" altLang="en-US" sz="4400" spc="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更改业务</a:t>
            </a:r>
            <a:endParaRPr lang="en-US" altLang="zh-CN" sz="4400" spc="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zh-CN" altLang="en-US" sz="4400" spc="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注意事项</a:t>
            </a:r>
            <a:endParaRPr lang="zh-CN" altLang="en-US" sz="4400" spc="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8650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63A8031-18B1-4DBE-BFE0-24F9E7F1F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94" y="0"/>
            <a:ext cx="9729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6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B5B9A2-A5F0-4627-AB9F-8C780988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28" y="0"/>
            <a:ext cx="9747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3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457B9F4-19A9-4278-ADAE-F54323B7F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47" y="0"/>
            <a:ext cx="9692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AD598B-8C3F-4FD0-9FC3-707A035E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新建项目注意事项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CDD11F-EB10-4D55-B416-5E91ACE95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选对模板：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重点研发项目（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国家自然科学基金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横向（只录入总预算）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各类院项目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lvl="1"/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需上传电子版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盖章页扫描件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0276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B60A4-C654-487E-9F45-9C64DAAE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新建核算账号注意事项：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191BC0-E2EB-4BE7-A5DB-0D54050F4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同一项目下挂核算账号不限数量，但尽量不要挂太多。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同一研究组的参与人，一般只需一个核算账号。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项目津贴核算按签订的合同统计，和有无核算账号无直接关系。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项目参与人属于不同研究组，需分别创建核算账号。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核算账号管理权限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的人员即可增添报销人，无须通过科技处。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横向课题一般不新建项目及核算账号，如有新经费入账，先走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申请变更预算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流程。</a:t>
            </a:r>
          </a:p>
        </p:txBody>
      </p:sp>
    </p:spTree>
    <p:extLst>
      <p:ext uri="{BB962C8B-B14F-4D97-AF65-F5344CB8AC3E}">
        <p14:creationId xmlns:p14="http://schemas.microsoft.com/office/powerpoint/2010/main" val="2772999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E2774DE-0751-427A-8459-1E4529657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781" y="0"/>
            <a:ext cx="9766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34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4CE15C6-631B-4FED-B93D-477FFDFCE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79" y="0"/>
            <a:ext cx="9718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88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2B75EC-4D55-4812-8592-03B42F2A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10" y="0"/>
            <a:ext cx="9745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F7699C-C21B-48C8-B8D3-648F6A40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34" y="0"/>
            <a:ext cx="9717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72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124161-40EC-4FF2-912C-172D9F9E2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14" y="0"/>
            <a:ext cx="9697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7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7D0B16-6C4C-4E17-90F4-3BB9A6B0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080"/>
            <a:ext cx="10515600" cy="82391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新一代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科研项目模块与上一代区别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320F3E-026E-44F0-A4F3-7AAD2DC70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6616"/>
            <a:ext cx="8210550" cy="56147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51454A6-6EDC-4365-BEB8-00408BD2E3FD}"/>
              </a:ext>
            </a:extLst>
          </p:cNvPr>
          <p:cNvSpPr txBox="1"/>
          <p:nvPr/>
        </p:nvSpPr>
        <p:spPr>
          <a:xfrm>
            <a:off x="266699" y="1253907"/>
            <a:ext cx="38576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旧系统：研究组只接触十位码核算账号进行</a:t>
            </a:r>
            <a:r>
              <a:rPr lang="zh-CN" altLang="en-US" sz="28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业务（四位码辅助）</a:t>
            </a:r>
            <a:endParaRPr lang="en-US" alt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新系统：研究组可以对整个项目进行管理，核算账号必须挂在项目下</a:t>
            </a:r>
            <a:endParaRPr lang="en-US" alt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可以只有项目没有核算账号</a:t>
            </a:r>
            <a:endParaRPr lang="en-US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不可以只有核算账号没有项目</a:t>
            </a:r>
          </a:p>
          <a:p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5166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0A615F5-337D-4874-902E-79692613E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37" y="0"/>
            <a:ext cx="9725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71DC927-1F0A-4949-9801-4E6669CA0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55" y="0"/>
            <a:ext cx="9736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44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FBA75CD-53D5-416F-BDFB-126E34846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85" y="0"/>
            <a:ext cx="9724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67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7B23A7A-39ED-4F10-A18C-652BB8AE0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33" y="0"/>
            <a:ext cx="9699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99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5B901-5705-4AF1-853F-705D5655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项目变更注意事项：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7C27B8-34B5-462B-B400-3BEC4F6A2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核算账号预算调整之前，要先调整项目信息。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核算账号所在部门信息属于“核算账号基本信息”，由课题组申请修改，经“项目负责人”审批通过后提交科技处审核。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8888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1FB7E-A44F-47BE-AEE7-AEFF2269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关于项目结题与核算账号停用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A27584-D06A-4A47-8A12-2939F4437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执行时间到期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可用余额为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，核算账号状态自动变为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如需启用，需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申请变更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，科技处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直接改状态。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核算账号延期、预算科目修改等，需要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详细说明原因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，先提交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纸质材料（预算调整申请等）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科技处线下审核通过后，提交盖章版扫描件作为附件办理系统内变更。</a:t>
            </a:r>
          </a:p>
          <a:p>
            <a:pPr lvl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2631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4B30E9-AEC7-44E8-A2AF-4AE2C40B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关于间接费用：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E5B33C-098C-495B-A527-72F9620A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新一代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，原国自然基金和重点研发项目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间接费用专用账号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BJ00\LJ00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停用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新系统启用后建号的新项目，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直接间接费都入同一核算账号，中心按间接费的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直接计提管理费，剩余间接费在核算账号使用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（预算强制控制）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请目前间接费还未转拨及核销完毕的，尽快转拨并核销。</a:t>
            </a:r>
          </a:p>
        </p:txBody>
      </p:sp>
    </p:spTree>
    <p:extLst>
      <p:ext uri="{BB962C8B-B14F-4D97-AF65-F5344CB8AC3E}">
        <p14:creationId xmlns:p14="http://schemas.microsoft.com/office/powerpoint/2010/main" val="1898404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5F0B2C-B90C-4D07-B155-1A371CD6D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12" y="0"/>
            <a:ext cx="9525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14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8DA6C33-CB70-4596-A67D-3735AA30C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747" y="0"/>
            <a:ext cx="9474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8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9FB20B-7D46-4221-9032-2D981CA2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65" y="0"/>
            <a:ext cx="9486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6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732AB1-07EB-44AB-9EF3-D959F8F0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13" y="0"/>
            <a:ext cx="9438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97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334C943-7E24-495B-A9EF-5A8D8B8CE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15" y="0"/>
            <a:ext cx="949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75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CD7525-5211-46B2-A8C1-3D217C34E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24" y="0"/>
            <a:ext cx="9463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17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B7CA37C-3612-48B3-871A-7DD134653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94" y="0"/>
            <a:ext cx="9482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65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E6E2B7-7450-4810-B878-8CB64CD5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61" y="0"/>
            <a:ext cx="9488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1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B14F7B-D1FF-43FD-AE15-099FE54C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68" y="0"/>
            <a:ext cx="9752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6BBBE7-76ED-4C83-9D07-A9E004D8B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95" y="0"/>
            <a:ext cx="9676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7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2EDF913-8BF3-4BB7-B0B9-C2C103B2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38" y="0"/>
            <a:ext cx="9728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FCB4AA0-9EBD-45EA-BAB8-3BEEC712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67455" cy="6858000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EB86CF-1A3E-48C6-A5FE-D57BCA19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0217" y="133350"/>
            <a:ext cx="3076575" cy="6591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项目编码第三位：</a:t>
            </a:r>
            <a:endParaRPr lang="en-US" altLang="zh-CN" sz="3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：国自然基金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：国家部委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：地方横向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：企业横向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：博后基金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：国外横向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：国家重点研发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：免税横向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：院项目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：结余资金账号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：其他院单位来款院项目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：水专项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：十三五前水专项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：中心自主部署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459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E30AC13-A3B2-475D-AB2C-099AEE80B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98" y="0"/>
            <a:ext cx="9753003" cy="6858000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ABF1EF-53CB-4409-A8DC-C21FFD43E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276" y="3993259"/>
            <a:ext cx="5713996" cy="2126331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任务书传可选中复制文字的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关键页上传签字盖章页扫描件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多次点击按钮，可以上传多个文件</a:t>
            </a:r>
          </a:p>
        </p:txBody>
      </p:sp>
    </p:spTree>
    <p:extLst>
      <p:ext uri="{BB962C8B-B14F-4D97-AF65-F5344CB8AC3E}">
        <p14:creationId xmlns:p14="http://schemas.microsoft.com/office/powerpoint/2010/main" val="286892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568</Words>
  <Application>Microsoft Office PowerPoint</Application>
  <PresentationFormat>宽屏</PresentationFormat>
  <Paragraphs>66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等线</vt:lpstr>
      <vt:lpstr>等线 Light</vt:lpstr>
      <vt:lpstr>微软雅黑</vt:lpstr>
      <vt:lpstr>微软雅黑 Light</vt:lpstr>
      <vt:lpstr>Arial</vt:lpstr>
      <vt:lpstr>Times New Roman</vt:lpstr>
      <vt:lpstr>Wingdings</vt:lpstr>
      <vt:lpstr>Office 主题​​</vt:lpstr>
      <vt:lpstr>新一代ARP科研项目模块</vt:lpstr>
      <vt:lpstr>报告提纲</vt:lpstr>
      <vt:lpstr>新一代ARP科研项目模块与上一代区别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新建项目注意事项</vt:lpstr>
      <vt:lpstr>新建核算账号注意事项：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项目变更注意事项：</vt:lpstr>
      <vt:lpstr>关于项目结题与核算账号停用</vt:lpstr>
      <vt:lpstr>关于间接费用：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杨</dc:creator>
  <cp:lastModifiedBy>NTKO</cp:lastModifiedBy>
  <cp:revision>36</cp:revision>
  <dcterms:created xsi:type="dcterms:W3CDTF">2019-10-29T01:07:40Z</dcterms:created>
  <dcterms:modified xsi:type="dcterms:W3CDTF">2021-09-23T05:27:31Z</dcterms:modified>
</cp:coreProperties>
</file>